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5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6195A6-663E-5C9C-0D78-77ECCA222BA3}"/>
              </a:ext>
            </a:extLst>
          </p:cNvPr>
          <p:cNvSpPr txBox="1"/>
          <p:nvPr userDrawn="1"/>
        </p:nvSpPr>
        <p:spPr>
          <a:xfrm>
            <a:off x="73746" y="0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縦</a:t>
            </a:r>
            <a:r>
              <a:rPr kumimoji="1" lang="en-US" altLang="ja-JP" dirty="0"/>
              <a:t>53.98mm</a:t>
            </a:r>
            <a:r>
              <a:rPr kumimoji="1" lang="ja-JP" altLang="en-US" dirty="0"/>
              <a:t>、横</a:t>
            </a:r>
            <a:r>
              <a:rPr kumimoji="1" lang="en-US" altLang="ja-JP" dirty="0"/>
              <a:t>85.60mm</a:t>
            </a:r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051E449-F099-E31D-DB19-1D17C2A630CD}"/>
              </a:ext>
            </a:extLst>
          </p:cNvPr>
          <p:cNvSpPr/>
          <p:nvPr userDrawn="1"/>
        </p:nvSpPr>
        <p:spPr>
          <a:xfrm>
            <a:off x="73746" y="383459"/>
            <a:ext cx="1944000" cy="3081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B261EDA-DF8F-BA16-311D-D19FF2E7B8E1}"/>
              </a:ext>
            </a:extLst>
          </p:cNvPr>
          <p:cNvSpPr/>
          <p:nvPr userDrawn="1"/>
        </p:nvSpPr>
        <p:spPr>
          <a:xfrm>
            <a:off x="2017746" y="383459"/>
            <a:ext cx="1944000" cy="3081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AA8F30-7AA2-6BC0-D0F2-B0782B5B2A32}"/>
              </a:ext>
            </a:extLst>
          </p:cNvPr>
          <p:cNvSpPr/>
          <p:nvPr userDrawn="1"/>
        </p:nvSpPr>
        <p:spPr>
          <a:xfrm>
            <a:off x="3961746" y="383459"/>
            <a:ext cx="1944000" cy="3081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DD025CC-3C19-5CDB-4629-5DBA3A578C29}"/>
              </a:ext>
            </a:extLst>
          </p:cNvPr>
          <p:cNvSpPr/>
          <p:nvPr userDrawn="1"/>
        </p:nvSpPr>
        <p:spPr>
          <a:xfrm>
            <a:off x="5905746" y="383459"/>
            <a:ext cx="1944000" cy="3081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4DA754-B1EA-0E51-3A80-9AD3AD669891}"/>
              </a:ext>
            </a:extLst>
          </p:cNvPr>
          <p:cNvSpPr/>
          <p:nvPr userDrawn="1"/>
        </p:nvSpPr>
        <p:spPr>
          <a:xfrm>
            <a:off x="78666" y="3470790"/>
            <a:ext cx="1944000" cy="3081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C850136-3709-4D53-68FC-67518442B55B}"/>
              </a:ext>
            </a:extLst>
          </p:cNvPr>
          <p:cNvSpPr/>
          <p:nvPr userDrawn="1"/>
        </p:nvSpPr>
        <p:spPr>
          <a:xfrm>
            <a:off x="2022666" y="3470790"/>
            <a:ext cx="1944000" cy="3081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20ED39D-13EF-F16B-A86A-374665EC35B3}"/>
              </a:ext>
            </a:extLst>
          </p:cNvPr>
          <p:cNvSpPr/>
          <p:nvPr userDrawn="1"/>
        </p:nvSpPr>
        <p:spPr>
          <a:xfrm>
            <a:off x="3966666" y="3470790"/>
            <a:ext cx="1944000" cy="3081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3A69B1B-D467-B1D8-4988-85BD37BAEBD5}"/>
              </a:ext>
            </a:extLst>
          </p:cNvPr>
          <p:cNvSpPr/>
          <p:nvPr userDrawn="1"/>
        </p:nvSpPr>
        <p:spPr>
          <a:xfrm>
            <a:off x="5905746" y="3470790"/>
            <a:ext cx="1944000" cy="3081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999BA5C-9BDA-A50A-C155-0FBD90B72BE9}"/>
              </a:ext>
            </a:extLst>
          </p:cNvPr>
          <p:cNvSpPr/>
          <p:nvPr userDrawn="1"/>
        </p:nvSpPr>
        <p:spPr>
          <a:xfrm>
            <a:off x="7847925" y="383152"/>
            <a:ext cx="1944000" cy="3081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5DA8058-67B9-659A-50CB-0327FBDEABA8}"/>
              </a:ext>
            </a:extLst>
          </p:cNvPr>
          <p:cNvSpPr/>
          <p:nvPr userDrawn="1"/>
        </p:nvSpPr>
        <p:spPr>
          <a:xfrm>
            <a:off x="7847925" y="3470483"/>
            <a:ext cx="1944000" cy="3081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29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AA0CCE2-CC0F-B3AD-7869-D97EE58F1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5B755D4-8CED-12F7-AFF2-08A884E6C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C9B191-A2D6-F592-4235-86298A3D69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F8CE8D-DA3E-4AFA-9626-9DFFD84019E2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7DFA7F-8B39-C39B-6842-2D837B1B03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407D20-1711-CB72-0D04-3C717269C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5EDBAB-FBE4-4707-8CC4-0D59FA17E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19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1C749F-A46E-E749-309E-FFD015E7B930}"/>
              </a:ext>
            </a:extLst>
          </p:cNvPr>
          <p:cNvSpPr txBox="1"/>
          <p:nvPr/>
        </p:nvSpPr>
        <p:spPr>
          <a:xfrm>
            <a:off x="7879483" y="390589"/>
            <a:ext cx="98905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防災カード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C5D189-0643-708E-7F36-679ACE948EA3}"/>
              </a:ext>
            </a:extLst>
          </p:cNvPr>
          <p:cNvSpPr txBox="1"/>
          <p:nvPr/>
        </p:nvSpPr>
        <p:spPr>
          <a:xfrm>
            <a:off x="7890389" y="3192400"/>
            <a:ext cx="19207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一般社団法人 中部産業連盟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2B2B06C-6BE3-C0CA-D340-1E8F088F6C85}"/>
              </a:ext>
            </a:extLst>
          </p:cNvPr>
          <p:cNvSpPr txBox="1"/>
          <p:nvPr/>
        </p:nvSpPr>
        <p:spPr>
          <a:xfrm>
            <a:off x="4011073" y="390589"/>
            <a:ext cx="127438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6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②</a:t>
            </a:r>
            <a:r>
              <a:rPr kumimoji="1" lang="ja-JP" altLang="en-US" sz="16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わたしの情報</a:t>
            </a:r>
          </a:p>
        </p:txBody>
      </p:sp>
      <p:graphicFrame>
        <p:nvGraphicFramePr>
          <p:cNvPr id="7" name="表 2">
            <a:extLst>
              <a:ext uri="{FF2B5EF4-FFF2-40B4-BE49-F238E27FC236}">
                <a16:creationId xmlns:a16="http://schemas.microsoft.com/office/drawing/2014/main" id="{DF024E91-6DCD-25A9-50AC-B272BDB21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926048"/>
              </p:ext>
            </p:extLst>
          </p:nvPr>
        </p:nvGraphicFramePr>
        <p:xfrm>
          <a:off x="3992026" y="683613"/>
          <a:ext cx="1886404" cy="27260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8229">
                  <a:extLst>
                    <a:ext uri="{9D8B030D-6E8A-4147-A177-3AD203B41FA5}">
                      <a16:colId xmlns:a16="http://schemas.microsoft.com/office/drawing/2014/main" val="2185437402"/>
                    </a:ext>
                  </a:extLst>
                </a:gridCol>
                <a:gridCol w="454973">
                  <a:extLst>
                    <a:ext uri="{9D8B030D-6E8A-4147-A177-3AD203B41FA5}">
                      <a16:colId xmlns:a16="http://schemas.microsoft.com/office/drawing/2014/main" val="2562650381"/>
                    </a:ext>
                  </a:extLst>
                </a:gridCol>
                <a:gridCol w="471601">
                  <a:extLst>
                    <a:ext uri="{9D8B030D-6E8A-4147-A177-3AD203B41FA5}">
                      <a16:colId xmlns:a16="http://schemas.microsoft.com/office/drawing/2014/main" val="3391999138"/>
                    </a:ext>
                  </a:extLst>
                </a:gridCol>
                <a:gridCol w="471601">
                  <a:extLst>
                    <a:ext uri="{9D8B030D-6E8A-4147-A177-3AD203B41FA5}">
                      <a16:colId xmlns:a16="http://schemas.microsoft.com/office/drawing/2014/main" val="3486116550"/>
                    </a:ext>
                  </a:extLst>
                </a:gridCol>
              </a:tblGrid>
              <a:tr h="3305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ふりがな</a:t>
                      </a: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57762474"/>
                  </a:ext>
                </a:extLst>
              </a:tr>
              <a:tr h="3335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名　前</a:t>
                      </a: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81015885"/>
                  </a:ext>
                </a:extLst>
              </a:tr>
              <a:tr h="3335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性別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血液型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sz="10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95927346"/>
                  </a:ext>
                </a:extLst>
              </a:tr>
              <a:tr h="3335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生年月日</a:t>
                      </a: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71033561"/>
                  </a:ext>
                </a:extLst>
              </a:tr>
              <a:tr h="5579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住所</a:t>
                      </a: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01726549"/>
                  </a:ext>
                </a:extLst>
              </a:tr>
              <a:tr h="4034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電話番号</a:t>
                      </a: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28854805"/>
                  </a:ext>
                </a:extLst>
              </a:tr>
              <a:tr h="4333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特記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800" dirty="0"/>
                        <a:t>持病</a:t>
                      </a:r>
                      <a:r>
                        <a:rPr kumimoji="1" lang="en-US" altLang="ja-JP" sz="800" dirty="0"/>
                        <a:t>,</a:t>
                      </a:r>
                    </a:p>
                    <a:p>
                      <a:pPr algn="ctr"/>
                      <a:r>
                        <a:rPr kumimoji="1" lang="ja-JP" altLang="en-US" sz="800" dirty="0"/>
                        <a:t>常用薬</a:t>
                      </a: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27492705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E7BDEB-1D0B-B335-AF8F-AF3A53D5D9A0}"/>
              </a:ext>
            </a:extLst>
          </p:cNvPr>
          <p:cNvSpPr txBox="1"/>
          <p:nvPr/>
        </p:nvSpPr>
        <p:spPr>
          <a:xfrm>
            <a:off x="3969469" y="3492067"/>
            <a:ext cx="192681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6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⑤</a:t>
            </a:r>
            <a:r>
              <a:rPr kumimoji="1" lang="ja-JP" altLang="en-US" sz="16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家族</a:t>
            </a:r>
            <a:r>
              <a:rPr kumimoji="1" lang="en-US" altLang="ja-JP" sz="16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/</a:t>
            </a:r>
            <a:r>
              <a:rPr kumimoji="1" lang="ja-JP" altLang="en-US" sz="16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職場の連絡先</a:t>
            </a:r>
          </a:p>
        </p:txBody>
      </p:sp>
      <p:graphicFrame>
        <p:nvGraphicFramePr>
          <p:cNvPr id="9" name="表 2">
            <a:extLst>
              <a:ext uri="{FF2B5EF4-FFF2-40B4-BE49-F238E27FC236}">
                <a16:creationId xmlns:a16="http://schemas.microsoft.com/office/drawing/2014/main" id="{71F55381-5804-4EAB-134A-E733C6B177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545543"/>
              </p:ext>
            </p:extLst>
          </p:nvPr>
        </p:nvGraphicFramePr>
        <p:xfrm>
          <a:off x="3998033" y="3780094"/>
          <a:ext cx="1886404" cy="27260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9705">
                  <a:extLst>
                    <a:ext uri="{9D8B030D-6E8A-4147-A177-3AD203B41FA5}">
                      <a16:colId xmlns:a16="http://schemas.microsoft.com/office/drawing/2014/main" val="2185437402"/>
                    </a:ext>
                  </a:extLst>
                </a:gridCol>
                <a:gridCol w="1126699">
                  <a:extLst>
                    <a:ext uri="{9D8B030D-6E8A-4147-A177-3AD203B41FA5}">
                      <a16:colId xmlns:a16="http://schemas.microsoft.com/office/drawing/2014/main" val="2562650381"/>
                    </a:ext>
                  </a:extLst>
                </a:gridCol>
              </a:tblGrid>
              <a:tr h="2217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氏名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連絡先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57762474"/>
                  </a:ext>
                </a:extLst>
              </a:tr>
              <a:tr h="357766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81015885"/>
                  </a:ext>
                </a:extLst>
              </a:tr>
              <a:tr h="357766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31848302"/>
                  </a:ext>
                </a:extLst>
              </a:tr>
              <a:tr h="357766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74887912"/>
                  </a:ext>
                </a:extLst>
              </a:tr>
              <a:tr h="357766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15888933"/>
                  </a:ext>
                </a:extLst>
              </a:tr>
              <a:tr h="357766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45299929"/>
                  </a:ext>
                </a:extLst>
              </a:tr>
              <a:tr h="357766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14218996"/>
                  </a:ext>
                </a:extLst>
              </a:tr>
              <a:tr h="357766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1390500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2C6532-2214-7FA7-2777-8891E7233632}"/>
              </a:ext>
            </a:extLst>
          </p:cNvPr>
          <p:cNvSpPr txBox="1"/>
          <p:nvPr/>
        </p:nvSpPr>
        <p:spPr>
          <a:xfrm>
            <a:off x="5967369" y="390589"/>
            <a:ext cx="179696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6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①自身の安全</a:t>
            </a:r>
            <a:r>
              <a:rPr lang="en-US" altLang="ja-JP" sz="16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(</a:t>
            </a:r>
            <a:r>
              <a:rPr lang="ja-JP" altLang="en-US" sz="16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地震</a:t>
            </a:r>
            <a:r>
              <a:rPr lang="en-US" altLang="ja-JP" sz="16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)</a:t>
            </a:r>
            <a:endParaRPr kumimoji="1" lang="ja-JP" altLang="en-US" sz="1600" b="1" dirty="0">
              <a:solidFill>
                <a:srgbClr val="002060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1EB3251-BCA3-087E-71DF-1AB5F4326465}"/>
              </a:ext>
            </a:extLst>
          </p:cNvPr>
          <p:cNvSpPr txBox="1"/>
          <p:nvPr/>
        </p:nvSpPr>
        <p:spPr>
          <a:xfrm>
            <a:off x="5967369" y="659777"/>
            <a:ext cx="1865895" cy="280076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1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まず落ち着いて身の安全を確保</a:t>
            </a:r>
            <a:endParaRPr kumimoji="1" lang="en-US" altLang="ja-JP" sz="11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8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1"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・</a:t>
            </a:r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職場・自宅</a:t>
            </a:r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まず低く、頭をまもる、動かない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①テーブルや机の下に隠れる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②何かで頭を守る。例：座布団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揺れがおさまったら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③窓やドアを開け出口を確保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　　あわてて外に飛び出さない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8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・通勤・移動（車の中）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1"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ゆっくり左側に車を寄せる</a:t>
            </a:r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揺れがおさまってから車外へ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1"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鍵は付けたまま</a:t>
            </a:r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kumimoji="1" lang="en-US" altLang="ja-JP" sz="8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・屋外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1"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看板、ガラス等の落下物に注意</a:t>
            </a:r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</a:t>
            </a:r>
            <a:r>
              <a:rPr kumimoji="1"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カバンで頭を守り、広場等へ移動</a:t>
            </a:r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78C4966-1668-AB06-FB44-FAB3E1FED133}"/>
              </a:ext>
            </a:extLst>
          </p:cNvPr>
          <p:cNvSpPr txBox="1"/>
          <p:nvPr/>
        </p:nvSpPr>
        <p:spPr>
          <a:xfrm>
            <a:off x="110728" y="408968"/>
            <a:ext cx="103393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6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④行動基準</a:t>
            </a:r>
            <a:endParaRPr kumimoji="1" lang="ja-JP" altLang="en-US" sz="1600" b="1" dirty="0">
              <a:solidFill>
                <a:srgbClr val="002060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EB77631-D927-BB8F-E84E-C95DB4616C56}"/>
              </a:ext>
            </a:extLst>
          </p:cNvPr>
          <p:cNvSpPr txBox="1"/>
          <p:nvPr/>
        </p:nvSpPr>
        <p:spPr>
          <a:xfrm>
            <a:off x="110728" y="655420"/>
            <a:ext cx="1397819" cy="193899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・就業時間中</a:t>
            </a:r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・外出・通勤途中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・在宅時</a:t>
            </a:r>
            <a:r>
              <a:rPr lang="en-US" altLang="ja-JP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(</a:t>
            </a:r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休日、夜間など</a:t>
            </a:r>
            <a:r>
              <a:rPr lang="en-US" altLang="ja-JP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)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B1684CA-5A22-E1E4-B8B4-79ECC63D4D09}"/>
              </a:ext>
            </a:extLst>
          </p:cNvPr>
          <p:cNvSpPr txBox="1"/>
          <p:nvPr/>
        </p:nvSpPr>
        <p:spPr>
          <a:xfrm>
            <a:off x="196440" y="822105"/>
            <a:ext cx="1327286" cy="4154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安全確保に努める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900" dirty="0">
                <a:solidFill>
                  <a:srgbClr val="FF000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入所系：入所者の生命維持</a:t>
            </a:r>
            <a:endParaRPr lang="en-US" altLang="ja-JP" sz="900" dirty="0">
              <a:solidFill>
                <a:srgbClr val="FF0000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900" dirty="0">
                <a:solidFill>
                  <a:srgbClr val="FF000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訪問系：２次災害への対応</a:t>
            </a:r>
            <a:endParaRPr kumimoji="1" lang="en-US" altLang="ja-JP" sz="900" dirty="0">
              <a:solidFill>
                <a:srgbClr val="FF0000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CA61994-72C7-8174-CF0A-955EBACC692C}"/>
              </a:ext>
            </a:extLst>
          </p:cNvPr>
          <p:cNvSpPr txBox="1"/>
          <p:nvPr/>
        </p:nvSpPr>
        <p:spPr>
          <a:xfrm>
            <a:off x="185722" y="1471899"/>
            <a:ext cx="1838645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車：安全な場所に停車し、情報確認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　危険な場所から避難。徒歩も考える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4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電車等：ムリせず帰宅・避難する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　事業所の近くの場合は事業所へ戻る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4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訪問中：利用者の安全を優先する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245F1A5-132E-558E-FBCF-2B68E2A53636}"/>
              </a:ext>
            </a:extLst>
          </p:cNvPr>
          <p:cNvSpPr txBox="1"/>
          <p:nvPr/>
        </p:nvSpPr>
        <p:spPr>
          <a:xfrm>
            <a:off x="199793" y="2604013"/>
            <a:ext cx="1769715" cy="7540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事業所からの指示があるまで自宅待機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4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＜対策本部メンバー＞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安全を確認し、出社する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夜間の移動は、特に注意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出社できな時は、状況を連絡する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2E340D2-6788-515B-115E-27CC135D2A83}"/>
              </a:ext>
            </a:extLst>
          </p:cNvPr>
          <p:cNvSpPr txBox="1"/>
          <p:nvPr/>
        </p:nvSpPr>
        <p:spPr>
          <a:xfrm>
            <a:off x="132500" y="3485446"/>
            <a:ext cx="161582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6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④家族の</a:t>
            </a:r>
            <a:r>
              <a:rPr kumimoji="1" lang="ja-JP" altLang="en-US" sz="16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安否確認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E0F6493-17E2-D3E3-DAC2-B20F14B716C2}"/>
              </a:ext>
            </a:extLst>
          </p:cNvPr>
          <p:cNvSpPr txBox="1"/>
          <p:nvPr/>
        </p:nvSpPr>
        <p:spPr>
          <a:xfrm>
            <a:off x="132500" y="3731898"/>
            <a:ext cx="1493999" cy="161582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・災害用伝言ダイヤル　</a:t>
            </a:r>
            <a:r>
              <a:rPr kumimoji="1" lang="en-US" altLang="ja-JP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171</a:t>
            </a: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・災害用伝言板　</a:t>
            </a:r>
            <a:r>
              <a:rPr lang="en-US" altLang="ja-JP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Web171</a:t>
            </a: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D13E3F7-F03E-2557-566E-F13499D3BD0A}"/>
              </a:ext>
            </a:extLst>
          </p:cNvPr>
          <p:cNvSpPr txBox="1"/>
          <p:nvPr/>
        </p:nvSpPr>
        <p:spPr>
          <a:xfrm>
            <a:off x="199788" y="3925381"/>
            <a:ext cx="1877117" cy="109260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固定</a:t>
            </a:r>
            <a:r>
              <a:rPr lang="en-US" altLang="ja-JP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/</a:t>
            </a:r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携帯電話の電話番号宛に安否を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音声で録音、確認できる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en-US" altLang="ja-JP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(1) 171 </a:t>
            </a:r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をダイヤル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en-US" altLang="ja-JP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(2)</a:t>
            </a:r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録音は「</a:t>
            </a:r>
            <a:r>
              <a:rPr lang="en-US" altLang="ja-JP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1</a:t>
            </a:r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」、再生は「</a:t>
            </a:r>
            <a:r>
              <a:rPr lang="en-US" altLang="ja-JP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2</a:t>
            </a:r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」をダイヤル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en-US" altLang="ja-JP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(3)</a:t>
            </a:r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連絡をしたい方の電話番号を市外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 局番からダイヤル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en-US" altLang="ja-JP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(4)</a:t>
            </a:r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伝言を録音・再生できる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en-US" altLang="ja-JP" sz="7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https://www.ntt-east.co.jp/saigai/voice171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2A67003-5B11-125E-177B-496BFDDD13B9}"/>
              </a:ext>
            </a:extLst>
          </p:cNvPr>
          <p:cNvSpPr txBox="1"/>
          <p:nvPr/>
        </p:nvSpPr>
        <p:spPr>
          <a:xfrm>
            <a:off x="201464" y="5188127"/>
            <a:ext cx="1840247" cy="129266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スマホから固定</a:t>
            </a:r>
            <a:r>
              <a:rPr lang="en-US" altLang="ja-JP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/</a:t>
            </a:r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携帯電話の電話番号を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入力し安否</a:t>
            </a:r>
            <a:r>
              <a:rPr lang="en-US" altLang="ja-JP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(</a:t>
            </a:r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伝言</a:t>
            </a:r>
            <a:r>
              <a:rPr lang="en-US" altLang="ja-JP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)</a:t>
            </a:r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を登録、確認できる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en-US" altLang="ja-JP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(1)https://www.web171.jp/</a:t>
            </a:r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へアクセス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en-US" altLang="ja-JP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(2)</a:t>
            </a:r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連絡をしたい方の電話番号を市外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 局番から入力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en-US" altLang="ja-JP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(3)</a:t>
            </a:r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伝言を登録・確認できる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9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携帯各社も同様なサービスを提供</a:t>
            </a:r>
            <a:endParaRPr lang="en-US" altLang="ja-JP" sz="9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en-US" altLang="ja-JP" sz="7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NTT</a:t>
            </a:r>
            <a:r>
              <a:rPr lang="ja-JP" altLang="en-US" sz="7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ドコモ　</a:t>
            </a:r>
            <a:r>
              <a:rPr lang="en-US" altLang="ja-JP" sz="7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http://dengon.docomo.ne.jp/top.cgi</a:t>
            </a:r>
          </a:p>
          <a:p>
            <a:r>
              <a:rPr lang="en-US" altLang="ja-JP" sz="7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KDDI(au)   http://dengon.ezweb.ne.jp/</a:t>
            </a:r>
          </a:p>
          <a:p>
            <a:r>
              <a:rPr lang="ja-JP" altLang="en-US" sz="7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ソフトバンク　</a:t>
            </a:r>
            <a:r>
              <a:rPr lang="en-US" altLang="ja-JP" sz="7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 http://dengon.softbank.ne.jp/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C9AC716-4C9A-1C82-F567-110FFE9F8FE4}"/>
              </a:ext>
            </a:extLst>
          </p:cNvPr>
          <p:cNvSpPr txBox="1"/>
          <p:nvPr/>
        </p:nvSpPr>
        <p:spPr>
          <a:xfrm>
            <a:off x="2062083" y="3508215"/>
            <a:ext cx="1599797" cy="177741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災害用伝言板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en-US" altLang="ja-JP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Web171</a:t>
            </a:r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　　　　　ドコモ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en-US" altLang="ja-JP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KDDI(au)</a:t>
            </a:r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　　　 　ソフトバンク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pic>
        <p:nvPicPr>
          <p:cNvPr id="22" name="図 21" descr="QR コード&#10;&#10;自動的に生成された説明">
            <a:extLst>
              <a:ext uri="{FF2B5EF4-FFF2-40B4-BE49-F238E27FC236}">
                <a16:creationId xmlns:a16="http://schemas.microsoft.com/office/drawing/2014/main" id="{04D0C3B1-9F34-D4BC-4229-3E9B4EF84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451" y="3968240"/>
            <a:ext cx="704850" cy="704850"/>
          </a:xfrm>
          <a:prstGeom prst="rect">
            <a:avLst/>
          </a:prstGeom>
        </p:spPr>
      </p:pic>
      <p:pic>
        <p:nvPicPr>
          <p:cNvPr id="23" name="図 22" descr="QR コード&#10;&#10;自動的に生成された説明">
            <a:extLst>
              <a:ext uri="{FF2B5EF4-FFF2-40B4-BE49-F238E27FC236}">
                <a16:creationId xmlns:a16="http://schemas.microsoft.com/office/drawing/2014/main" id="{4830DE43-B138-B47D-0D82-ADEF32DFC9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164" y="3930140"/>
            <a:ext cx="781050" cy="781050"/>
          </a:xfrm>
          <a:prstGeom prst="rect">
            <a:avLst/>
          </a:prstGeom>
        </p:spPr>
      </p:pic>
      <p:pic>
        <p:nvPicPr>
          <p:cNvPr id="24" name="図 23" descr="QR コード&#10;&#10;自動的に生成された説明">
            <a:extLst>
              <a:ext uri="{FF2B5EF4-FFF2-40B4-BE49-F238E27FC236}">
                <a16:creationId xmlns:a16="http://schemas.microsoft.com/office/drawing/2014/main" id="{F629F1F9-8991-9BF7-DE6A-087A3C75FB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600" y="5417173"/>
            <a:ext cx="781050" cy="781050"/>
          </a:xfrm>
          <a:prstGeom prst="rect">
            <a:avLst/>
          </a:prstGeom>
        </p:spPr>
      </p:pic>
      <p:pic>
        <p:nvPicPr>
          <p:cNvPr id="25" name="図 24" descr="QR コード&#10;&#10;自動的に生成された説明">
            <a:extLst>
              <a:ext uri="{FF2B5EF4-FFF2-40B4-BE49-F238E27FC236}">
                <a16:creationId xmlns:a16="http://schemas.microsoft.com/office/drawing/2014/main" id="{372C5911-9EDC-219B-5D79-EFBDD064B5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541" y="5417173"/>
            <a:ext cx="781050" cy="781050"/>
          </a:xfrm>
          <a:prstGeom prst="rect">
            <a:avLst/>
          </a:prstGeom>
        </p:spPr>
      </p:pic>
      <p:graphicFrame>
        <p:nvGraphicFramePr>
          <p:cNvPr id="26" name="表 2">
            <a:extLst>
              <a:ext uri="{FF2B5EF4-FFF2-40B4-BE49-F238E27FC236}">
                <a16:creationId xmlns:a16="http://schemas.microsoft.com/office/drawing/2014/main" id="{9C7CE293-EDA6-3D35-7C01-B05795A29B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214607"/>
              </p:ext>
            </p:extLst>
          </p:nvPr>
        </p:nvGraphicFramePr>
        <p:xfrm>
          <a:off x="2048730" y="2348078"/>
          <a:ext cx="1886404" cy="10386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5188">
                  <a:extLst>
                    <a:ext uri="{9D8B030D-6E8A-4147-A177-3AD203B41FA5}">
                      <a16:colId xmlns:a16="http://schemas.microsoft.com/office/drawing/2014/main" val="2185437402"/>
                    </a:ext>
                  </a:extLst>
                </a:gridCol>
                <a:gridCol w="861216">
                  <a:extLst>
                    <a:ext uri="{9D8B030D-6E8A-4147-A177-3AD203B41FA5}">
                      <a16:colId xmlns:a16="http://schemas.microsoft.com/office/drawing/2014/main" val="2562650381"/>
                    </a:ext>
                  </a:extLst>
                </a:gridCol>
              </a:tblGrid>
              <a:tr h="162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避難場所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連絡方法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57762474"/>
                  </a:ext>
                </a:extLst>
              </a:tr>
              <a:tr h="43829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/>
                        <a:t>自宅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81015885"/>
                  </a:ext>
                </a:extLst>
              </a:tr>
              <a:tr h="43829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/>
                        <a:t>職場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31848302"/>
                  </a:ext>
                </a:extLst>
              </a:tr>
            </a:tbl>
          </a:graphicData>
        </a:graphic>
      </p:graphicFrame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CA8D2FC-35F3-D1E6-464D-A4B0C2066C33}"/>
              </a:ext>
            </a:extLst>
          </p:cNvPr>
          <p:cNvSpPr txBox="1"/>
          <p:nvPr/>
        </p:nvSpPr>
        <p:spPr>
          <a:xfrm>
            <a:off x="7919925" y="3496316"/>
            <a:ext cx="103393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6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⑦参集基準</a:t>
            </a:r>
            <a:endParaRPr kumimoji="1" lang="ja-JP" altLang="en-US" sz="1600" b="1" dirty="0">
              <a:solidFill>
                <a:srgbClr val="002060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80E0741-0922-3D2D-4E5F-E04C5EEF02CA}"/>
              </a:ext>
            </a:extLst>
          </p:cNvPr>
          <p:cNvSpPr/>
          <p:nvPr/>
        </p:nvSpPr>
        <p:spPr>
          <a:xfrm>
            <a:off x="7879483" y="717325"/>
            <a:ext cx="1886404" cy="253165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E0F73960-EFF0-A8D2-20C0-89BC774D7CD5}"/>
              </a:ext>
            </a:extLst>
          </p:cNvPr>
          <p:cNvSpPr/>
          <p:nvPr/>
        </p:nvSpPr>
        <p:spPr>
          <a:xfrm>
            <a:off x="7996082" y="776283"/>
            <a:ext cx="1605118" cy="222398"/>
          </a:xfrm>
          <a:prstGeom prst="roundRect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/>
              <a:t>発生時の行動原則</a:t>
            </a:r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92BD7CDC-C143-3D10-EE2D-B2DB7967E6BF}"/>
              </a:ext>
            </a:extLst>
          </p:cNvPr>
          <p:cNvSpPr/>
          <p:nvPr/>
        </p:nvSpPr>
        <p:spPr>
          <a:xfrm>
            <a:off x="7996082" y="1176647"/>
            <a:ext cx="1605118" cy="222398"/>
          </a:xfrm>
          <a:prstGeom prst="roundRect">
            <a:avLst/>
          </a:prstGeom>
          <a:solidFill>
            <a:schemeClr val="bg1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　①自身の安全確保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382D0668-9F38-998A-408C-E84B52F67C71}"/>
              </a:ext>
            </a:extLst>
          </p:cNvPr>
          <p:cNvSpPr/>
          <p:nvPr/>
        </p:nvSpPr>
        <p:spPr>
          <a:xfrm>
            <a:off x="7996078" y="1686233"/>
            <a:ext cx="1605118" cy="222398"/>
          </a:xfrm>
          <a:prstGeom prst="roundRect">
            <a:avLst/>
          </a:prstGeom>
          <a:solidFill>
            <a:schemeClr val="bg1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　③安全確保</a:t>
            </a: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E1E9B80C-F592-CF38-7E59-AEA33DE08340}"/>
              </a:ext>
            </a:extLst>
          </p:cNvPr>
          <p:cNvSpPr/>
          <p:nvPr/>
        </p:nvSpPr>
        <p:spPr>
          <a:xfrm>
            <a:off x="7996078" y="2172018"/>
            <a:ext cx="1605118" cy="222398"/>
          </a:xfrm>
          <a:prstGeom prst="roundRect">
            <a:avLst/>
          </a:prstGeom>
          <a:solidFill>
            <a:schemeClr val="bg1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　④家族の安否確認</a:t>
            </a: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03339BCB-C30A-C99E-1FB4-30ACEDD52068}"/>
              </a:ext>
            </a:extLst>
          </p:cNvPr>
          <p:cNvSpPr/>
          <p:nvPr/>
        </p:nvSpPr>
        <p:spPr>
          <a:xfrm>
            <a:off x="7996074" y="2681604"/>
            <a:ext cx="1605118" cy="222398"/>
          </a:xfrm>
          <a:prstGeom prst="roundRect">
            <a:avLst/>
          </a:prstGeom>
          <a:solidFill>
            <a:schemeClr val="bg1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</a:rPr>
              <a:t>　⑥職場への安否報告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81924B6-B425-6E87-042C-E3124C7FEF73}"/>
              </a:ext>
            </a:extLst>
          </p:cNvPr>
          <p:cNvSpPr txBox="1"/>
          <p:nvPr/>
        </p:nvSpPr>
        <p:spPr>
          <a:xfrm>
            <a:off x="7895152" y="3291287"/>
            <a:ext cx="1543692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8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２０●●年度　社会福祉法人●●会</a:t>
            </a:r>
            <a:endParaRPr kumimoji="1" lang="ja-JP" altLang="en-US" sz="800" b="1" dirty="0">
              <a:solidFill>
                <a:srgbClr val="002060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62B345B-F0A0-2976-1761-E642EEE82B33}"/>
              </a:ext>
            </a:extLst>
          </p:cNvPr>
          <p:cNvSpPr txBox="1"/>
          <p:nvPr/>
        </p:nvSpPr>
        <p:spPr>
          <a:xfrm>
            <a:off x="8188430" y="1452579"/>
            <a:ext cx="87203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1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②わたしの情報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B9E19B6-7012-9BD2-9506-91B7D71C54D4}"/>
              </a:ext>
            </a:extLst>
          </p:cNvPr>
          <p:cNvSpPr txBox="1"/>
          <p:nvPr/>
        </p:nvSpPr>
        <p:spPr>
          <a:xfrm>
            <a:off x="8193191" y="2429952"/>
            <a:ext cx="131446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1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⑤家族</a:t>
            </a:r>
            <a:r>
              <a:rPr lang="en-US" altLang="ja-JP" sz="11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/</a:t>
            </a:r>
            <a:r>
              <a:rPr lang="ja-JP" altLang="en-US" sz="11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職場の</a:t>
            </a:r>
            <a:r>
              <a:rPr kumimoji="1" lang="ja-JP" altLang="en-US" sz="11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連絡先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8479FC6-E237-B600-0AAF-846DDB1BA559}"/>
              </a:ext>
            </a:extLst>
          </p:cNvPr>
          <p:cNvSpPr txBox="1"/>
          <p:nvPr/>
        </p:nvSpPr>
        <p:spPr>
          <a:xfrm>
            <a:off x="2065123" y="390589"/>
            <a:ext cx="182261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6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③安全確保</a:t>
            </a:r>
            <a:r>
              <a:rPr lang="en-US" altLang="ja-JP" sz="12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(</a:t>
            </a:r>
            <a:r>
              <a:rPr lang="ja-JP" altLang="en-US" sz="12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地震・水害</a:t>
            </a:r>
            <a:r>
              <a:rPr lang="en-US" altLang="ja-JP" sz="12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)</a:t>
            </a:r>
            <a:endParaRPr kumimoji="1" lang="ja-JP" altLang="en-US" sz="1200" b="1" dirty="0">
              <a:solidFill>
                <a:srgbClr val="002060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03A698F-DA63-2DEC-B385-0E87D113AF13}"/>
              </a:ext>
            </a:extLst>
          </p:cNvPr>
          <p:cNvSpPr txBox="1"/>
          <p:nvPr/>
        </p:nvSpPr>
        <p:spPr>
          <a:xfrm>
            <a:off x="2065123" y="667795"/>
            <a:ext cx="1869101" cy="16696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1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正しい情報に基づいて行動する</a:t>
            </a:r>
            <a:endParaRPr kumimoji="1" lang="en-US" altLang="ja-JP" sz="11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8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1"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・地震</a:t>
            </a:r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テレビ、スマホ等で情報を収集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津波注意報。火災にも注意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8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・水害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自治体からの「避難情報」で行動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1"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</a:t>
            </a:r>
            <a:r>
              <a:rPr kumimoji="1" lang="ja-JP" altLang="en-US" sz="8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高齢者等避難、避難指示、緊急安全確保</a:t>
            </a:r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8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1"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・避難場所</a:t>
            </a:r>
            <a:endParaRPr kumimoji="1" lang="en-US" altLang="ja-JP" sz="8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75A3DA3-5AA6-4212-81AE-D09346D9AB34}"/>
              </a:ext>
            </a:extLst>
          </p:cNvPr>
          <p:cNvSpPr txBox="1"/>
          <p:nvPr/>
        </p:nvSpPr>
        <p:spPr>
          <a:xfrm>
            <a:off x="5976337" y="3483416"/>
            <a:ext cx="178414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6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⑥職場への安否報告</a:t>
            </a:r>
            <a:endParaRPr kumimoji="1" lang="ja-JP" altLang="en-US" sz="1600" b="1" dirty="0">
              <a:solidFill>
                <a:srgbClr val="002060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0255E58-62DE-1F98-B392-4F7A52233160}"/>
              </a:ext>
            </a:extLst>
          </p:cNvPr>
          <p:cNvSpPr txBox="1"/>
          <p:nvPr/>
        </p:nvSpPr>
        <p:spPr>
          <a:xfrm>
            <a:off x="5952433" y="3752604"/>
            <a:ext cx="1904367" cy="2677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1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就業時以外は職場の上長へ報告</a:t>
            </a:r>
            <a:endParaRPr kumimoji="1" lang="en-US" altLang="ja-JP" sz="11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8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安否報告の内容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1"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・所属・名前</a:t>
            </a:r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1"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・本人および家族のケガの有無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・自宅の状況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1"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・出社の可否。通勤の危険性</a:t>
            </a:r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・避難時は避難先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kumimoji="1" lang="en-US" altLang="ja-JP" sz="8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連絡方法を下記に記入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1"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□電話による連絡網</a:t>
            </a:r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□</a:t>
            </a:r>
            <a:r>
              <a:rPr lang="en-US" altLang="ja-JP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SNS</a:t>
            </a:r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（　　　　　　　　　　　　　　）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□安否確認アプリ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□その他（　　　　　　　　　　　　　）</a:t>
            </a:r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0B3CE5B7-530F-CF29-9996-F8B019A33D65}"/>
              </a:ext>
            </a:extLst>
          </p:cNvPr>
          <p:cNvSpPr txBox="1"/>
          <p:nvPr/>
        </p:nvSpPr>
        <p:spPr>
          <a:xfrm>
            <a:off x="8196180" y="2964837"/>
            <a:ext cx="70532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1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⑦参集基準</a:t>
            </a:r>
            <a:endParaRPr kumimoji="1" lang="ja-JP" altLang="en-US" sz="11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7B795471-45AF-163F-A733-ACB0B52EED25}"/>
              </a:ext>
            </a:extLst>
          </p:cNvPr>
          <p:cNvSpPr txBox="1"/>
          <p:nvPr/>
        </p:nvSpPr>
        <p:spPr>
          <a:xfrm>
            <a:off x="7891813" y="3755596"/>
            <a:ext cx="1825821" cy="258532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１．参集基準</a:t>
            </a:r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・地震で事業所がある市区町村の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震度　　以上</a:t>
            </a:r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・水害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1"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災害対策本部</a:t>
            </a:r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1"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□本部員である</a:t>
            </a:r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1"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　→参集基準で出勤</a:t>
            </a:r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□本部員でない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　→事業所から指示を待つ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□本部員でない</a:t>
            </a:r>
            <a:endParaRPr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05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　→参集基準で出勤</a:t>
            </a:r>
            <a:endParaRPr kumimoji="1" lang="en-US" altLang="ja-JP" sz="105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721</Words>
  <Application>Microsoft Office PowerPoint</Application>
  <PresentationFormat>A4 210 x 297 mm</PresentationFormat>
  <Paragraphs>162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UI Gothic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ＢＣＭ研究所</dc:creator>
  <cp:lastModifiedBy>ＢＣＭ研究所</cp:lastModifiedBy>
  <cp:revision>4</cp:revision>
  <dcterms:created xsi:type="dcterms:W3CDTF">2024-10-23T07:35:43Z</dcterms:created>
  <dcterms:modified xsi:type="dcterms:W3CDTF">2024-10-23T07:49:34Z</dcterms:modified>
</cp:coreProperties>
</file>